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30818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552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8581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41635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770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727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335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651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269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09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8/30/2020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9430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8/30/2020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7352680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9to5mac.com/2019/07/25/solar-power/"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ngEr7sMmFRk"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owtogeek.com/181695/how-to-find-the-fastest-isp-in-your-area/" TargetMode="External"/><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news.usc.edu/79394/high-heat-comes-at-a-high-price-for-baseball-pitchers/"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stockphoto.com/illustrations/bowling-ball-rolling"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lympicwallpaper.blogspot.com/2012/06/usain-bolt-is-fastest-man-alive.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sdgraphics.com/backgrounds/newtons-cradle-background/"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ortlandurgentcare.com/treating-and-preventing-sunburn-and-sun-poisoning/"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OdNSAOYH8_E" TargetMode="External"/><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hyperlink" Target="http://positivelyparkinsons.blogspot.com/2012/05/honk-honk-beep-beep.html"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hyperlink" Target="https://www.dreamstime.com/royalty-free-stock-images-tea-cup-spoon-image19001669"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Q0LBegPWzrg" TargetMode="External"/><Relationship Id="rId2" Type="http://schemas.openxmlformats.org/officeDocument/2006/relationships/hyperlink" Target="https://www.youtube.com/watch?v=8qmSzMwTkp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bay.com/itm/Hamilton-Beach-4-Slice-Keep-Warm-Toaster-24810-/301955510350" TargetMode="External"/><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hyperlink" Target="https://www.wilko.com/en-uk/tcp-1-pack-screw-e27es-vintage-led-4w-classic-filament-light-bulb/p/0456830" TargetMode="Externa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en/dam-hydro-power-water-2492809/"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ffden-2.phys.uaf.edu/104_2012_web_projects/Rebekah_Telfer/CarCollisions.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ommons.wikimedia.org/wiki/File:Carousel,_Birkenhead_Park.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kaiserscience.wordpress.com/physics/word-energy-and-power/energy/"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ineland.co.uk/hand-made-kitchen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cedmagazine.com/its-thursday-where-is-your-cat-sleepin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www.youtube.com/watch?v=J5OSRpRyl6g" TargetMode="External"/><Relationship Id="rId7" Type="http://schemas.openxmlformats.org/officeDocument/2006/relationships/hyperlink" Target="https://space.stackexchange.com/questions/10299/what-are-the-fast-moving-bright-things-i-saw-july-25-2015-at-night"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walmart.com/ip/Bright-yellow-fish-swimming-along-the-colourful-ocean-floor-Poster-Print-38-x-24/198038834?wmlspartner=wlpa&amp;selectedSellerId=1202"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www.cardiff.ac.uk/news/view/108202-interdisciplinary-research-on-energy-transition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B1967D-436B-4AEE-923D-3D30658B0DA2}"/>
              </a:ext>
            </a:extLst>
          </p:cNvPr>
          <p:cNvPicPr>
            <a:picLocks noChangeAspect="1"/>
          </p:cNvPicPr>
          <p:nvPr/>
        </p:nvPicPr>
        <p:blipFill rotWithShape="1">
          <a:blip r:embed="rId2"/>
          <a:srcRect b="43750"/>
          <a:stretch/>
        </p:blipFill>
        <p:spPr>
          <a:xfrm>
            <a:off x="3" y="-22"/>
            <a:ext cx="12191997" cy="6858022"/>
          </a:xfrm>
          <a:prstGeom prst="rect">
            <a:avLst/>
          </a:prstGeom>
        </p:spPr>
      </p:pic>
      <p:sp>
        <p:nvSpPr>
          <p:cNvPr id="9" name="Rectangle 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rgbClr val="262626">
                  <a:alpha val="24000"/>
                </a:srgbClr>
              </a:gs>
              <a:gs pos="85000">
                <a:srgbClr val="262626">
                  <a:alpha val="45000"/>
                </a:srgb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98B231-E0F1-4B2D-847C-4C0BB5795221}"/>
              </a:ext>
            </a:extLst>
          </p:cNvPr>
          <p:cNvSpPr>
            <a:spLocks noGrp="1"/>
          </p:cNvSpPr>
          <p:nvPr>
            <p:ph type="ctrTitle"/>
          </p:nvPr>
        </p:nvSpPr>
        <p:spPr>
          <a:xfrm>
            <a:off x="6096006" y="643467"/>
            <a:ext cx="6095991" cy="3569242"/>
          </a:xfrm>
        </p:spPr>
        <p:txBody>
          <a:bodyPr anchor="t">
            <a:normAutofit fontScale="90000"/>
          </a:bodyPr>
          <a:lstStyle/>
          <a:p>
            <a:pPr algn="r"/>
            <a:r>
              <a:rPr lang="en-US" sz="6600" dirty="0">
                <a:solidFill>
                  <a:schemeClr val="bg1"/>
                </a:solidFill>
              </a:rPr>
              <a:t>Energy Transfer and Transformation</a:t>
            </a:r>
          </a:p>
        </p:txBody>
      </p:sp>
      <p:sp>
        <p:nvSpPr>
          <p:cNvPr id="3" name="Subtitle 2">
            <a:extLst>
              <a:ext uri="{FF2B5EF4-FFF2-40B4-BE49-F238E27FC236}">
                <a16:creationId xmlns:a16="http://schemas.microsoft.com/office/drawing/2014/main" id="{401529A0-F056-4F21-A71E-57D8DFAA3981}"/>
              </a:ext>
            </a:extLst>
          </p:cNvPr>
          <p:cNvSpPr>
            <a:spLocks noGrp="1"/>
          </p:cNvSpPr>
          <p:nvPr>
            <p:ph type="subTitle" idx="1"/>
          </p:nvPr>
        </p:nvSpPr>
        <p:spPr>
          <a:xfrm>
            <a:off x="6099055" y="4551036"/>
            <a:ext cx="5449479" cy="1663495"/>
          </a:xfrm>
        </p:spPr>
        <p:txBody>
          <a:bodyPr anchor="b">
            <a:normAutofit/>
          </a:bodyPr>
          <a:lstStyle/>
          <a:p>
            <a:pPr algn="r"/>
            <a:endParaRPr lang="en-US">
              <a:solidFill>
                <a:schemeClr val="bg1"/>
              </a:solidFill>
            </a:endParaRPr>
          </a:p>
        </p:txBody>
      </p:sp>
    </p:spTree>
    <p:extLst>
      <p:ext uri="{BB962C8B-B14F-4D97-AF65-F5344CB8AC3E}">
        <p14:creationId xmlns:p14="http://schemas.microsoft.com/office/powerpoint/2010/main" val="1628745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grass, outdoor, field, old&#10;&#10;Description automatically generated">
            <a:extLst>
              <a:ext uri="{FF2B5EF4-FFF2-40B4-BE49-F238E27FC236}">
                <a16:creationId xmlns:a16="http://schemas.microsoft.com/office/drawing/2014/main" id="{774A633B-9904-4D6E-8EE8-F032C8F3903A}"/>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497" r="-1" b="-1"/>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34507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outdoor, food, sitting, piece&#10;&#10;Description automatically generated">
            <a:extLst>
              <a:ext uri="{FF2B5EF4-FFF2-40B4-BE49-F238E27FC236}">
                <a16:creationId xmlns:a16="http://schemas.microsoft.com/office/drawing/2014/main" id="{4A28A703-BFCC-47BE-97F1-D71DE45D4272}"/>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784"/>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818315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3BFE-E2A4-475D-8EC0-7DD4A231D6BA}"/>
              </a:ext>
            </a:extLst>
          </p:cNvPr>
          <p:cNvSpPr>
            <a:spLocks noGrp="1"/>
          </p:cNvSpPr>
          <p:nvPr>
            <p:ph type="title"/>
          </p:nvPr>
        </p:nvSpPr>
        <p:spPr/>
        <p:txBody>
          <a:bodyPr/>
          <a:lstStyle/>
          <a:p>
            <a:r>
              <a:rPr lang="en-US" dirty="0"/>
              <a:t>Speed</a:t>
            </a:r>
          </a:p>
        </p:txBody>
      </p:sp>
      <p:sp>
        <p:nvSpPr>
          <p:cNvPr id="3" name="Content Placeholder 2">
            <a:extLst>
              <a:ext uri="{FF2B5EF4-FFF2-40B4-BE49-F238E27FC236}">
                <a16:creationId xmlns:a16="http://schemas.microsoft.com/office/drawing/2014/main" id="{05ABCD28-A7DF-4C30-AFD3-8AC200746201}"/>
              </a:ext>
            </a:extLst>
          </p:cNvPr>
          <p:cNvSpPr>
            <a:spLocks noGrp="1"/>
          </p:cNvSpPr>
          <p:nvPr>
            <p:ph idx="1"/>
          </p:nvPr>
        </p:nvSpPr>
        <p:spPr>
          <a:xfrm>
            <a:off x="838200" y="1929384"/>
            <a:ext cx="4099560" cy="4251960"/>
          </a:xfrm>
        </p:spPr>
        <p:txBody>
          <a:bodyPr>
            <a:normAutofit/>
          </a:bodyPr>
          <a:lstStyle/>
          <a:p>
            <a:r>
              <a:rPr lang="en-US" sz="4400" dirty="0"/>
              <a:t>A measurement of the distance an object travels over an amount of time.</a:t>
            </a:r>
          </a:p>
        </p:txBody>
      </p:sp>
      <p:pic>
        <p:nvPicPr>
          <p:cNvPr id="5" name="Picture 4" descr="A picture containing meter, player, screen, clock&#10;&#10;Description automatically generated">
            <a:extLst>
              <a:ext uri="{FF2B5EF4-FFF2-40B4-BE49-F238E27FC236}">
                <a16:creationId xmlns:a16="http://schemas.microsoft.com/office/drawing/2014/main" id="{7A67591E-86FE-4C14-906D-CAED0F68A0C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62550" y="2000250"/>
            <a:ext cx="6191250" cy="2857500"/>
          </a:xfrm>
          <a:prstGeom prst="rect">
            <a:avLst/>
          </a:prstGeom>
        </p:spPr>
      </p:pic>
    </p:spTree>
    <p:extLst>
      <p:ext uri="{BB962C8B-B14F-4D97-AF65-F5344CB8AC3E}">
        <p14:creationId xmlns:p14="http://schemas.microsoft.com/office/powerpoint/2010/main" val="272942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6528-20CD-4568-A2A2-30208413092E}"/>
              </a:ext>
            </a:extLst>
          </p:cNvPr>
          <p:cNvSpPr>
            <a:spLocks noGrp="1"/>
          </p:cNvSpPr>
          <p:nvPr>
            <p:ph type="title"/>
          </p:nvPr>
        </p:nvSpPr>
        <p:spPr/>
        <p:txBody>
          <a:bodyPr/>
          <a:lstStyle/>
          <a:p>
            <a:r>
              <a:rPr lang="en-US" dirty="0"/>
              <a:t>Think about speed in Baseball </a:t>
            </a:r>
          </a:p>
        </p:txBody>
      </p:sp>
      <p:pic>
        <p:nvPicPr>
          <p:cNvPr id="5" name="Content Placeholder 4" descr="A baseball player throwing a ball&#10;&#10;Description automatically generated">
            <a:extLst>
              <a:ext uri="{FF2B5EF4-FFF2-40B4-BE49-F238E27FC236}">
                <a16:creationId xmlns:a16="http://schemas.microsoft.com/office/drawing/2014/main" id="{213FF4FF-C252-4954-96DC-E3C4D3DF871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35544" y="2074587"/>
            <a:ext cx="6383241" cy="4252912"/>
          </a:xfrm>
        </p:spPr>
      </p:pic>
      <p:sp>
        <p:nvSpPr>
          <p:cNvPr id="6" name="TextBox 5">
            <a:extLst>
              <a:ext uri="{FF2B5EF4-FFF2-40B4-BE49-F238E27FC236}">
                <a16:creationId xmlns:a16="http://schemas.microsoft.com/office/drawing/2014/main" id="{313ACDD9-1FA5-48D4-8206-6236404BB140}"/>
              </a:ext>
            </a:extLst>
          </p:cNvPr>
          <p:cNvSpPr txBox="1"/>
          <p:nvPr/>
        </p:nvSpPr>
        <p:spPr>
          <a:xfrm>
            <a:off x="556591" y="2398643"/>
            <a:ext cx="4028661" cy="2585323"/>
          </a:xfrm>
          <a:prstGeom prst="rect">
            <a:avLst/>
          </a:prstGeom>
          <a:noFill/>
        </p:spPr>
        <p:txBody>
          <a:bodyPr wrap="square" rtlCol="0">
            <a:spAutoFit/>
          </a:bodyPr>
          <a:lstStyle/>
          <a:p>
            <a:r>
              <a:rPr lang="en-US" sz="4800" dirty="0"/>
              <a:t>The faster something is moving the greater the energy of motion is.</a:t>
            </a:r>
          </a:p>
          <a:p>
            <a:endParaRPr lang="en-US" dirty="0"/>
          </a:p>
        </p:txBody>
      </p:sp>
    </p:spTree>
    <p:extLst>
      <p:ext uri="{BB962C8B-B14F-4D97-AF65-F5344CB8AC3E}">
        <p14:creationId xmlns:p14="http://schemas.microsoft.com/office/powerpoint/2010/main" val="24018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4943-7796-479C-8496-7F70BE98A6E1}"/>
              </a:ext>
            </a:extLst>
          </p:cNvPr>
          <p:cNvSpPr>
            <a:spLocks noGrp="1"/>
          </p:cNvSpPr>
          <p:nvPr>
            <p:ph type="title"/>
          </p:nvPr>
        </p:nvSpPr>
        <p:spPr/>
        <p:txBody>
          <a:bodyPr>
            <a:normAutofit/>
          </a:bodyPr>
          <a:lstStyle/>
          <a:p>
            <a:r>
              <a:rPr lang="en-US" dirty="0"/>
              <a:t>A Ball Rolling</a:t>
            </a:r>
          </a:p>
        </p:txBody>
      </p:sp>
      <p:sp>
        <p:nvSpPr>
          <p:cNvPr id="3" name="Content Placeholder 2">
            <a:extLst>
              <a:ext uri="{FF2B5EF4-FFF2-40B4-BE49-F238E27FC236}">
                <a16:creationId xmlns:a16="http://schemas.microsoft.com/office/drawing/2014/main" id="{1C11212A-B5EE-46AD-BCB3-CB00EF969762}"/>
              </a:ext>
            </a:extLst>
          </p:cNvPr>
          <p:cNvSpPr>
            <a:spLocks noGrp="1"/>
          </p:cNvSpPr>
          <p:nvPr>
            <p:ph idx="1"/>
          </p:nvPr>
        </p:nvSpPr>
        <p:spPr/>
        <p:txBody>
          <a:bodyPr>
            <a:normAutofit/>
          </a:bodyPr>
          <a:lstStyle/>
          <a:p>
            <a:r>
              <a:rPr lang="en-US" sz="3600" dirty="0"/>
              <a:t>Objects rolling downhill or down a ramp pick up more speed on steeper slopes. Imagine a ball rolling down a ramp. It will have greater energy of motion after rolling down a steep ramp than it will have rolling down a lower ramp of the same length.</a:t>
            </a:r>
          </a:p>
          <a:p>
            <a:r>
              <a:rPr lang="en-US" sz="3600" dirty="0"/>
              <a:t>The change to the bucket’s position is greater when the ball was moving with more speed. That means the motion energy of the ball was greater when the ball was moving faster.</a:t>
            </a:r>
            <a:endParaRPr lang="en-US" sz="4800" dirty="0"/>
          </a:p>
        </p:txBody>
      </p:sp>
      <p:pic>
        <p:nvPicPr>
          <p:cNvPr id="5" name="Picture 4" descr="A picture containing sport, table&#10;&#10;Description automatically generated">
            <a:extLst>
              <a:ext uri="{FF2B5EF4-FFF2-40B4-BE49-F238E27FC236}">
                <a16:creationId xmlns:a16="http://schemas.microsoft.com/office/drawing/2014/main" id="{EF4B94EE-9A52-400D-950D-A5FA1EF4956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66686" y="5153670"/>
            <a:ext cx="3225314" cy="2055347"/>
          </a:xfrm>
          <a:prstGeom prst="rect">
            <a:avLst/>
          </a:prstGeom>
        </p:spPr>
      </p:pic>
    </p:spTree>
    <p:extLst>
      <p:ext uri="{BB962C8B-B14F-4D97-AF65-F5344CB8AC3E}">
        <p14:creationId xmlns:p14="http://schemas.microsoft.com/office/powerpoint/2010/main" val="251237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90DE-6771-4446-8BF4-950CAA3E8E2D}"/>
              </a:ext>
            </a:extLst>
          </p:cNvPr>
          <p:cNvSpPr>
            <a:spLocks noGrp="1"/>
          </p:cNvSpPr>
          <p:nvPr>
            <p:ph type="title"/>
          </p:nvPr>
        </p:nvSpPr>
        <p:spPr/>
        <p:txBody>
          <a:bodyPr/>
          <a:lstStyle/>
          <a:p>
            <a:r>
              <a:rPr lang="en-US" dirty="0"/>
              <a:t>Energy Transfer</a:t>
            </a:r>
          </a:p>
        </p:txBody>
      </p:sp>
      <p:sp>
        <p:nvSpPr>
          <p:cNvPr id="3" name="Content Placeholder 2">
            <a:extLst>
              <a:ext uri="{FF2B5EF4-FFF2-40B4-BE49-F238E27FC236}">
                <a16:creationId xmlns:a16="http://schemas.microsoft.com/office/drawing/2014/main" id="{40505E30-B45D-48E9-84C0-759D82EFFCF9}"/>
              </a:ext>
            </a:extLst>
          </p:cNvPr>
          <p:cNvSpPr>
            <a:spLocks noGrp="1"/>
          </p:cNvSpPr>
          <p:nvPr>
            <p:ph idx="1"/>
          </p:nvPr>
        </p:nvSpPr>
        <p:spPr>
          <a:xfrm>
            <a:off x="838200" y="1929384"/>
            <a:ext cx="5165035" cy="4251960"/>
          </a:xfrm>
        </p:spPr>
        <p:txBody>
          <a:bodyPr>
            <a:normAutofit/>
          </a:bodyPr>
          <a:lstStyle/>
          <a:p>
            <a:r>
              <a:rPr lang="en-US" sz="4400" dirty="0"/>
              <a:t>Movement of energy from one object to another or from one place to another.</a:t>
            </a:r>
          </a:p>
        </p:txBody>
      </p:sp>
      <p:pic>
        <p:nvPicPr>
          <p:cNvPr id="5" name="Picture 4">
            <a:extLst>
              <a:ext uri="{FF2B5EF4-FFF2-40B4-BE49-F238E27FC236}">
                <a16:creationId xmlns:a16="http://schemas.microsoft.com/office/drawing/2014/main" id="{867F93C2-B373-436C-8E7D-7705DB7DDD5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03235" y="1940753"/>
            <a:ext cx="6069496" cy="4552122"/>
          </a:xfrm>
          <a:prstGeom prst="rect">
            <a:avLst/>
          </a:prstGeom>
        </p:spPr>
      </p:pic>
    </p:spTree>
    <p:extLst>
      <p:ext uri="{BB962C8B-B14F-4D97-AF65-F5344CB8AC3E}">
        <p14:creationId xmlns:p14="http://schemas.microsoft.com/office/powerpoint/2010/main" val="367545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2FA25976-6FEC-413D-8E34-A3C39FDA1BF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4982" r="-1" b="-1"/>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D14C7-43DA-4FED-8177-1A1D0508E668}"/>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endParaRPr lang="en-US" sz="6000">
              <a:solidFill>
                <a:schemeClr val="bg1"/>
              </a:solidFill>
            </a:endParaRPr>
          </a:p>
        </p:txBody>
      </p:sp>
    </p:spTree>
    <p:extLst>
      <p:ext uri="{BB962C8B-B14F-4D97-AF65-F5344CB8AC3E}">
        <p14:creationId xmlns:p14="http://schemas.microsoft.com/office/powerpoint/2010/main" val="391884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D837F-1252-4DF7-9111-FCA7F7100E10}"/>
              </a:ext>
            </a:extLst>
          </p:cNvPr>
          <p:cNvSpPr>
            <a:spLocks noGrp="1"/>
          </p:cNvSpPr>
          <p:nvPr>
            <p:ph type="title"/>
          </p:nvPr>
        </p:nvSpPr>
        <p:spPr/>
        <p:txBody>
          <a:bodyPr/>
          <a:lstStyle/>
          <a:p>
            <a:r>
              <a:rPr lang="en-US" dirty="0"/>
              <a:t>Light Transfers energy</a:t>
            </a:r>
          </a:p>
        </p:txBody>
      </p:sp>
      <p:sp>
        <p:nvSpPr>
          <p:cNvPr id="3" name="Content Placeholder 2">
            <a:extLst>
              <a:ext uri="{FF2B5EF4-FFF2-40B4-BE49-F238E27FC236}">
                <a16:creationId xmlns:a16="http://schemas.microsoft.com/office/drawing/2014/main" id="{A8CF773F-7973-4003-BC8C-C04E87C953A0}"/>
              </a:ext>
            </a:extLst>
          </p:cNvPr>
          <p:cNvSpPr>
            <a:spLocks noGrp="1"/>
          </p:cNvSpPr>
          <p:nvPr>
            <p:ph idx="1"/>
          </p:nvPr>
        </p:nvSpPr>
        <p:spPr>
          <a:xfrm>
            <a:off x="838200" y="1929384"/>
            <a:ext cx="8676861" cy="4251960"/>
          </a:xfrm>
        </p:spPr>
        <p:txBody>
          <a:bodyPr>
            <a:normAutofit fontScale="92500"/>
          </a:bodyPr>
          <a:lstStyle/>
          <a:p>
            <a:r>
              <a:rPr lang="en-US" sz="3600" dirty="0"/>
              <a:t>Light transfers energy from a light source, such as a light bulb, to your eyes. The energy of light causes changes in your eyes. These changes allow you to see things around you. </a:t>
            </a:r>
          </a:p>
          <a:p>
            <a:r>
              <a:rPr lang="en-US" sz="3600" dirty="0"/>
              <a:t>The sun is another light source. Light from the sun transfers across 150 million kilometers of space to reach Earth. That’s 93 million miles that the sun’s light travels to reach us here on Earth! You can see the sunlight reflecting off your skin. Too much of the sunlight can cause an unpleasant change—sunburn! </a:t>
            </a:r>
          </a:p>
        </p:txBody>
      </p:sp>
      <p:pic>
        <p:nvPicPr>
          <p:cNvPr id="5" name="Picture 4" descr="A person posing for the camera&#10;&#10;Description automatically generated">
            <a:extLst>
              <a:ext uri="{FF2B5EF4-FFF2-40B4-BE49-F238E27FC236}">
                <a16:creationId xmlns:a16="http://schemas.microsoft.com/office/drawing/2014/main" id="{1E572592-8823-4B56-9713-03A2648671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69896" y="319088"/>
            <a:ext cx="2743200" cy="2743200"/>
          </a:xfrm>
          <a:prstGeom prst="rect">
            <a:avLst/>
          </a:prstGeom>
        </p:spPr>
      </p:pic>
    </p:spTree>
    <p:extLst>
      <p:ext uri="{BB962C8B-B14F-4D97-AF65-F5344CB8AC3E}">
        <p14:creationId xmlns:p14="http://schemas.microsoft.com/office/powerpoint/2010/main" val="1314146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534D7-64CB-4C50-8D12-751B5FAA607C}"/>
              </a:ext>
            </a:extLst>
          </p:cNvPr>
          <p:cNvSpPr>
            <a:spLocks noGrp="1"/>
          </p:cNvSpPr>
          <p:nvPr>
            <p:ph type="title"/>
          </p:nvPr>
        </p:nvSpPr>
        <p:spPr/>
        <p:txBody>
          <a:bodyPr/>
          <a:lstStyle/>
          <a:p>
            <a:r>
              <a:rPr lang="en-US" dirty="0"/>
              <a:t>Sound Transfers Energy </a:t>
            </a:r>
          </a:p>
        </p:txBody>
      </p:sp>
      <p:sp>
        <p:nvSpPr>
          <p:cNvPr id="3" name="Content Placeholder 2">
            <a:extLst>
              <a:ext uri="{FF2B5EF4-FFF2-40B4-BE49-F238E27FC236}">
                <a16:creationId xmlns:a16="http://schemas.microsoft.com/office/drawing/2014/main" id="{344CFB8B-4EBE-4D4C-B457-47E5EB491CD4}"/>
              </a:ext>
            </a:extLst>
          </p:cNvPr>
          <p:cNvSpPr>
            <a:spLocks noGrp="1"/>
          </p:cNvSpPr>
          <p:nvPr>
            <p:ph idx="1"/>
          </p:nvPr>
        </p:nvSpPr>
        <p:spPr>
          <a:xfrm>
            <a:off x="838200" y="1929384"/>
            <a:ext cx="5615609" cy="4251960"/>
          </a:xfrm>
        </p:spPr>
        <p:txBody>
          <a:bodyPr>
            <a:normAutofit/>
          </a:bodyPr>
          <a:lstStyle/>
          <a:p>
            <a:r>
              <a:rPr lang="en-US" sz="3600" dirty="0"/>
              <a:t>Sometimes when a horn honks nearby or a firework goes off, the sound energy pushes the air, and you feel a push from the sound. Such changes are evidence that an energy transfer happened. </a:t>
            </a:r>
          </a:p>
        </p:txBody>
      </p:sp>
      <p:pic>
        <p:nvPicPr>
          <p:cNvPr id="5" name="Picture 4" descr="A picture containing fireworks, open, umbrella, holding&#10;&#10;Description automatically generated">
            <a:extLst>
              <a:ext uri="{FF2B5EF4-FFF2-40B4-BE49-F238E27FC236}">
                <a16:creationId xmlns:a16="http://schemas.microsoft.com/office/drawing/2014/main" id="{85E3628F-DABA-4AD2-973F-05CFEEFA1E2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62730" y="145772"/>
            <a:ext cx="3695148" cy="2771361"/>
          </a:xfrm>
          <a:prstGeom prst="rect">
            <a:avLst/>
          </a:prstGeom>
        </p:spPr>
      </p:pic>
      <p:pic>
        <p:nvPicPr>
          <p:cNvPr id="7" name="Picture 6" descr="A person driving a car&#10;&#10;Description automatically generated">
            <a:extLst>
              <a:ext uri="{FF2B5EF4-FFF2-40B4-BE49-F238E27FC236}">
                <a16:creationId xmlns:a16="http://schemas.microsoft.com/office/drawing/2014/main" id="{046E44C6-3043-4317-98D5-0173419075F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73239" y="3300290"/>
            <a:ext cx="4788877" cy="3192585"/>
          </a:xfrm>
          <a:prstGeom prst="rect">
            <a:avLst/>
          </a:prstGeom>
        </p:spPr>
      </p:pic>
    </p:spTree>
    <p:extLst>
      <p:ext uri="{BB962C8B-B14F-4D97-AF65-F5344CB8AC3E}">
        <p14:creationId xmlns:p14="http://schemas.microsoft.com/office/powerpoint/2010/main" val="18286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EBEC-558F-4492-AA13-56156BE49615}"/>
              </a:ext>
            </a:extLst>
          </p:cNvPr>
          <p:cNvSpPr>
            <a:spLocks noGrp="1"/>
          </p:cNvSpPr>
          <p:nvPr>
            <p:ph type="title"/>
          </p:nvPr>
        </p:nvSpPr>
        <p:spPr/>
        <p:txBody>
          <a:bodyPr/>
          <a:lstStyle/>
          <a:p>
            <a:r>
              <a:rPr lang="en-US" dirty="0"/>
              <a:t>Heat Transfers Energy </a:t>
            </a:r>
          </a:p>
        </p:txBody>
      </p:sp>
      <p:sp>
        <p:nvSpPr>
          <p:cNvPr id="3" name="Content Placeholder 2">
            <a:extLst>
              <a:ext uri="{FF2B5EF4-FFF2-40B4-BE49-F238E27FC236}">
                <a16:creationId xmlns:a16="http://schemas.microsoft.com/office/drawing/2014/main" id="{DC781C87-3AC9-4227-B61E-7C397FE7655E}"/>
              </a:ext>
            </a:extLst>
          </p:cNvPr>
          <p:cNvSpPr>
            <a:spLocks noGrp="1"/>
          </p:cNvSpPr>
          <p:nvPr>
            <p:ph idx="1"/>
          </p:nvPr>
        </p:nvSpPr>
        <p:spPr>
          <a:xfrm>
            <a:off x="838200" y="1929384"/>
            <a:ext cx="6927574" cy="4251960"/>
          </a:xfrm>
        </p:spPr>
        <p:txBody>
          <a:bodyPr>
            <a:normAutofit/>
          </a:bodyPr>
          <a:lstStyle/>
          <a:p>
            <a:r>
              <a:rPr lang="en-US" sz="3600" dirty="0"/>
              <a:t>Energy also transfers from place to place as heat. If you pour hot tea into a cool cup, soon the cup gets hot. Let a spoon rest in the tea, and soon the spoon gets hot. This is because heat energy transfers from the tea to the cup and to the spoon. The heat energy causes a change. It changes the temperature of the cup and spoon. </a:t>
            </a:r>
          </a:p>
        </p:txBody>
      </p:sp>
      <p:pic>
        <p:nvPicPr>
          <p:cNvPr id="5" name="Picture 4">
            <a:extLst>
              <a:ext uri="{FF2B5EF4-FFF2-40B4-BE49-F238E27FC236}">
                <a16:creationId xmlns:a16="http://schemas.microsoft.com/office/drawing/2014/main" id="{C81C4640-F358-44D8-8A5F-FDCF90A6353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72276" y="3012758"/>
            <a:ext cx="4519724" cy="3845242"/>
          </a:xfrm>
          <a:prstGeom prst="rect">
            <a:avLst/>
          </a:prstGeom>
        </p:spPr>
      </p:pic>
    </p:spTree>
    <p:extLst>
      <p:ext uri="{BB962C8B-B14F-4D97-AF65-F5344CB8AC3E}">
        <p14:creationId xmlns:p14="http://schemas.microsoft.com/office/powerpoint/2010/main" val="89276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35517-D56C-4E6A-B053-A6A3D2F78BFC}"/>
              </a:ext>
            </a:extLst>
          </p:cNvPr>
          <p:cNvSpPr>
            <a:spLocks noGrp="1"/>
          </p:cNvSpPr>
          <p:nvPr>
            <p:ph type="title"/>
          </p:nvPr>
        </p:nvSpPr>
        <p:spPr/>
        <p:txBody>
          <a:bodyPr/>
          <a:lstStyle/>
          <a:p>
            <a:r>
              <a:rPr lang="en-US" dirty="0"/>
              <a:t>Energy Causes Change</a:t>
            </a:r>
          </a:p>
        </p:txBody>
      </p:sp>
      <p:sp>
        <p:nvSpPr>
          <p:cNvPr id="3" name="Content Placeholder 2">
            <a:extLst>
              <a:ext uri="{FF2B5EF4-FFF2-40B4-BE49-F238E27FC236}">
                <a16:creationId xmlns:a16="http://schemas.microsoft.com/office/drawing/2014/main" id="{BB5779F5-0A98-4647-97A0-00F2946F56A8}"/>
              </a:ext>
            </a:extLst>
          </p:cNvPr>
          <p:cNvSpPr>
            <a:spLocks noGrp="1"/>
          </p:cNvSpPr>
          <p:nvPr>
            <p:ph idx="1"/>
          </p:nvPr>
        </p:nvSpPr>
        <p:spPr/>
        <p:txBody>
          <a:bodyPr/>
          <a:lstStyle/>
          <a:p>
            <a:r>
              <a:rPr lang="en-US" dirty="0"/>
              <a:t>Change is when something becomes different.</a:t>
            </a:r>
          </a:p>
          <a:p>
            <a:r>
              <a:rPr lang="en-US" dirty="0"/>
              <a:t>Energy is the ability to cause change.</a:t>
            </a:r>
          </a:p>
          <a:p>
            <a:r>
              <a:rPr lang="en-US" dirty="0"/>
              <a:t>Energy Exists in many different forms and causes different types of change.</a:t>
            </a:r>
          </a:p>
          <a:p>
            <a:r>
              <a:rPr lang="en-US" dirty="0">
                <a:hlinkClick r:id="rId2"/>
              </a:rPr>
              <a:t>https://www.youtube.com/watch?v=8qmSzMwTkpk</a:t>
            </a:r>
            <a:r>
              <a:rPr lang="en-US" dirty="0"/>
              <a:t> (Bill Nye)</a:t>
            </a:r>
          </a:p>
          <a:p>
            <a:r>
              <a:rPr lang="en-US" dirty="0">
                <a:hlinkClick r:id="rId3"/>
              </a:rPr>
              <a:t>https://www.youtube.com/watch?v=Q0LBegPWzrg</a:t>
            </a:r>
            <a:r>
              <a:rPr lang="en-US" dirty="0"/>
              <a:t> (Peek A Boo Kids)</a:t>
            </a:r>
          </a:p>
        </p:txBody>
      </p:sp>
    </p:spTree>
    <p:extLst>
      <p:ext uri="{BB962C8B-B14F-4D97-AF65-F5344CB8AC3E}">
        <p14:creationId xmlns:p14="http://schemas.microsoft.com/office/powerpoint/2010/main" val="383789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89EAC-F6D0-4D10-95B5-21487CCB7D92}"/>
              </a:ext>
            </a:extLst>
          </p:cNvPr>
          <p:cNvSpPr>
            <a:spLocks noGrp="1"/>
          </p:cNvSpPr>
          <p:nvPr>
            <p:ph type="title"/>
          </p:nvPr>
        </p:nvSpPr>
        <p:spPr/>
        <p:txBody>
          <a:bodyPr>
            <a:normAutofit fontScale="90000"/>
          </a:bodyPr>
          <a:lstStyle/>
          <a:p>
            <a:r>
              <a:rPr lang="en-US" dirty="0"/>
              <a:t>Electricity Transfers Electrical Energy</a:t>
            </a:r>
          </a:p>
        </p:txBody>
      </p:sp>
      <p:sp>
        <p:nvSpPr>
          <p:cNvPr id="3" name="Content Placeholder 2">
            <a:extLst>
              <a:ext uri="{FF2B5EF4-FFF2-40B4-BE49-F238E27FC236}">
                <a16:creationId xmlns:a16="http://schemas.microsoft.com/office/drawing/2014/main" id="{06F6658A-56FE-49CE-A75B-49114966B815}"/>
              </a:ext>
            </a:extLst>
          </p:cNvPr>
          <p:cNvSpPr>
            <a:spLocks noGrp="1"/>
          </p:cNvSpPr>
          <p:nvPr>
            <p:ph idx="1"/>
          </p:nvPr>
        </p:nvSpPr>
        <p:spPr>
          <a:xfrm>
            <a:off x="838200" y="1929384"/>
            <a:ext cx="6238461" cy="4928616"/>
          </a:xfrm>
        </p:spPr>
        <p:txBody>
          <a:bodyPr>
            <a:normAutofit fontScale="85000" lnSpcReduction="20000"/>
          </a:bodyPr>
          <a:lstStyle/>
          <a:p>
            <a:r>
              <a:rPr lang="en-US" sz="3600" dirty="0"/>
              <a:t>The glowing light is evidence that energy has moved from one place to another. The transfer of electrical energy causes the change from an unlit bulb to a lit bulb.</a:t>
            </a:r>
          </a:p>
          <a:p>
            <a:r>
              <a:rPr lang="en-US" sz="3600" dirty="0"/>
              <a:t>Energy is transferred from place to place by electricity. Like all forms of energy, electrical energy moves from place to place and causes changes. You’ve probably seen power lines strung between poles along a road. These wires transfer electrical energy from power plants to homes, schools, and businesses. The electrical energy transferred through these wires causes changes when it is used to heat up your toaster or light your room.</a:t>
            </a:r>
          </a:p>
        </p:txBody>
      </p:sp>
      <p:pic>
        <p:nvPicPr>
          <p:cNvPr id="5" name="Picture 4">
            <a:extLst>
              <a:ext uri="{FF2B5EF4-FFF2-40B4-BE49-F238E27FC236}">
                <a16:creationId xmlns:a16="http://schemas.microsoft.com/office/drawing/2014/main" id="{052CA49B-95CA-4031-9D32-65A898DE06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6661" y="1848602"/>
            <a:ext cx="2650588" cy="2650588"/>
          </a:xfrm>
          <a:prstGeom prst="rect">
            <a:avLst/>
          </a:prstGeom>
        </p:spPr>
      </p:pic>
      <p:pic>
        <p:nvPicPr>
          <p:cNvPr id="7" name="Picture 6" descr="A picture containing object, light, table, cup&#10;&#10;Description automatically generated">
            <a:extLst>
              <a:ext uri="{FF2B5EF4-FFF2-40B4-BE49-F238E27FC236}">
                <a16:creationId xmlns:a16="http://schemas.microsoft.com/office/drawing/2014/main" id="{46C6F506-C8D4-4DEB-B2A2-2C852286B20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14452" y="3684104"/>
            <a:ext cx="2577548" cy="2577548"/>
          </a:xfrm>
          <a:prstGeom prst="rect">
            <a:avLst/>
          </a:prstGeom>
        </p:spPr>
      </p:pic>
    </p:spTree>
    <p:extLst>
      <p:ext uri="{BB962C8B-B14F-4D97-AF65-F5344CB8AC3E}">
        <p14:creationId xmlns:p14="http://schemas.microsoft.com/office/powerpoint/2010/main" val="208164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6F5E6-E606-4450-8F8F-C378264F8D98}"/>
              </a:ext>
            </a:extLst>
          </p:cNvPr>
          <p:cNvSpPr>
            <a:spLocks noGrp="1"/>
          </p:cNvSpPr>
          <p:nvPr>
            <p:ph type="title"/>
          </p:nvPr>
        </p:nvSpPr>
        <p:spPr>
          <a:xfrm>
            <a:off x="576072" y="238539"/>
            <a:ext cx="11018520" cy="1434415"/>
          </a:xfrm>
        </p:spPr>
        <p:txBody>
          <a:bodyPr anchor="b">
            <a:normAutofit/>
          </a:bodyPr>
          <a:lstStyle/>
          <a:p>
            <a:pPr>
              <a:lnSpc>
                <a:spcPct val="90000"/>
              </a:lnSpc>
            </a:pPr>
            <a:r>
              <a:rPr lang="en-US" sz="4500"/>
              <a:t>People Transfer Energy to Improve Society</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445FC2-91AC-4599-BA3B-8F319EBD61FD}"/>
              </a:ext>
            </a:extLst>
          </p:cNvPr>
          <p:cNvSpPr>
            <a:spLocks noGrp="1"/>
          </p:cNvSpPr>
          <p:nvPr>
            <p:ph idx="1"/>
          </p:nvPr>
        </p:nvSpPr>
        <p:spPr>
          <a:xfrm>
            <a:off x="572493" y="2071316"/>
            <a:ext cx="6713552" cy="4119172"/>
          </a:xfrm>
        </p:spPr>
        <p:txBody>
          <a:bodyPr anchor="t">
            <a:normAutofit/>
          </a:bodyPr>
          <a:lstStyle/>
          <a:p>
            <a:r>
              <a:rPr lang="en-US"/>
              <a:t>. Scientists and engineers work to find new and better ways to use different forms of energy and transfer them from place to place. Hydroelectric power plants use a series of energy transfers so that the motion energy of water can be converted to electrical energy.</a:t>
            </a:r>
          </a:p>
          <a:p>
            <a:r>
              <a:rPr lang="en-US"/>
              <a:t>The motion energy of the turbines causes a change that produces electrical energy. And then the energy of electricity moves through wires over long distances, from place to place. </a:t>
            </a:r>
          </a:p>
        </p:txBody>
      </p:sp>
      <p:pic>
        <p:nvPicPr>
          <p:cNvPr id="7" name="Picture 6">
            <a:extLst>
              <a:ext uri="{FF2B5EF4-FFF2-40B4-BE49-F238E27FC236}">
                <a16:creationId xmlns:a16="http://schemas.microsoft.com/office/drawing/2014/main" id="{278175CD-3DA9-4230-AA6A-B5A75F443BD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52" r="7093"/>
          <a:stretch/>
        </p:blipFill>
        <p:spPr>
          <a:xfrm>
            <a:off x="7675658" y="2093976"/>
            <a:ext cx="3941064" cy="4096512"/>
          </a:xfrm>
          <a:prstGeom prst="rect">
            <a:avLst/>
          </a:prstGeom>
        </p:spPr>
      </p:pic>
    </p:spTree>
    <p:extLst>
      <p:ext uri="{BB962C8B-B14F-4D97-AF65-F5344CB8AC3E}">
        <p14:creationId xmlns:p14="http://schemas.microsoft.com/office/powerpoint/2010/main" val="188062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E432-1660-4E46-AF72-247C7BA0DF58}"/>
              </a:ext>
            </a:extLst>
          </p:cNvPr>
          <p:cNvSpPr>
            <a:spLocks noGrp="1"/>
          </p:cNvSpPr>
          <p:nvPr>
            <p:ph type="title"/>
          </p:nvPr>
        </p:nvSpPr>
        <p:spPr/>
        <p:txBody>
          <a:bodyPr/>
          <a:lstStyle/>
          <a:p>
            <a:r>
              <a:rPr lang="en-US" dirty="0"/>
              <a:t>Collisions Transfer Energy </a:t>
            </a:r>
          </a:p>
        </p:txBody>
      </p:sp>
      <p:sp>
        <p:nvSpPr>
          <p:cNvPr id="3" name="Content Placeholder 2">
            <a:extLst>
              <a:ext uri="{FF2B5EF4-FFF2-40B4-BE49-F238E27FC236}">
                <a16:creationId xmlns:a16="http://schemas.microsoft.com/office/drawing/2014/main" id="{A1DF8185-C9D8-4A55-9431-D9681F545F62}"/>
              </a:ext>
            </a:extLst>
          </p:cNvPr>
          <p:cNvSpPr>
            <a:spLocks noGrp="1"/>
          </p:cNvSpPr>
          <p:nvPr>
            <p:ph idx="1"/>
          </p:nvPr>
        </p:nvSpPr>
        <p:spPr>
          <a:xfrm>
            <a:off x="838200" y="1929384"/>
            <a:ext cx="5138530" cy="4251960"/>
          </a:xfrm>
        </p:spPr>
        <p:txBody>
          <a:bodyPr>
            <a:normAutofit/>
          </a:bodyPr>
          <a:lstStyle/>
          <a:p>
            <a:r>
              <a:rPr lang="en-US" sz="4000" dirty="0"/>
              <a:t>Collide: To come together with impact</a:t>
            </a:r>
          </a:p>
          <a:p>
            <a:r>
              <a:rPr lang="en-US" sz="4000" dirty="0"/>
              <a:t>Collision: an instance of colliding.</a:t>
            </a:r>
          </a:p>
        </p:txBody>
      </p:sp>
      <p:pic>
        <p:nvPicPr>
          <p:cNvPr id="5" name="Picture 4" descr="A close up of a logo&#10;&#10;Description automatically generated">
            <a:extLst>
              <a:ext uri="{FF2B5EF4-FFF2-40B4-BE49-F238E27FC236}">
                <a16:creationId xmlns:a16="http://schemas.microsoft.com/office/drawing/2014/main" id="{6EE6A21F-AEAC-4A89-B78C-3E1AA34AB2F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66696" y="1929383"/>
            <a:ext cx="4724631" cy="3950911"/>
          </a:xfrm>
          <a:prstGeom prst="rect">
            <a:avLst/>
          </a:prstGeom>
        </p:spPr>
      </p:pic>
    </p:spTree>
    <p:extLst>
      <p:ext uri="{BB962C8B-B14F-4D97-AF65-F5344CB8AC3E}">
        <p14:creationId xmlns:p14="http://schemas.microsoft.com/office/powerpoint/2010/main" val="1596568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1BC6-A50F-4683-BB74-186A2A3354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564D41-06B9-446A-9A2A-EAB9DDAF33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1142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C2B9F-CA9F-4177-9F75-5D22ACCDCB60}"/>
              </a:ext>
            </a:extLst>
          </p:cNvPr>
          <p:cNvSpPr>
            <a:spLocks noGrp="1"/>
          </p:cNvSpPr>
          <p:nvPr>
            <p:ph type="title"/>
          </p:nvPr>
        </p:nvSpPr>
        <p:spPr/>
        <p:txBody>
          <a:bodyPr/>
          <a:lstStyle/>
          <a:p>
            <a:r>
              <a:rPr lang="en-US" dirty="0"/>
              <a:t>Carousel</a:t>
            </a:r>
          </a:p>
        </p:txBody>
      </p:sp>
      <p:pic>
        <p:nvPicPr>
          <p:cNvPr id="5" name="Content Placeholder 4" descr="A bus parked in front of a carousel&#10;&#10;Description automatically generated">
            <a:extLst>
              <a:ext uri="{FF2B5EF4-FFF2-40B4-BE49-F238E27FC236}">
                <a16:creationId xmlns:a16="http://schemas.microsoft.com/office/drawing/2014/main" id="{597AB950-8348-4F26-88BC-CBB68A4DAA9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53066" y="1912254"/>
            <a:ext cx="6109580" cy="4582185"/>
          </a:xfrm>
        </p:spPr>
      </p:pic>
      <p:sp>
        <p:nvSpPr>
          <p:cNvPr id="6" name="TextBox 5">
            <a:extLst>
              <a:ext uri="{FF2B5EF4-FFF2-40B4-BE49-F238E27FC236}">
                <a16:creationId xmlns:a16="http://schemas.microsoft.com/office/drawing/2014/main" id="{96FBFE43-A884-410C-9430-77E08A39C5B3}"/>
              </a:ext>
            </a:extLst>
          </p:cNvPr>
          <p:cNvSpPr txBox="1"/>
          <p:nvPr/>
        </p:nvSpPr>
        <p:spPr>
          <a:xfrm>
            <a:off x="2753066" y="6679552"/>
            <a:ext cx="6405002" cy="230832"/>
          </a:xfrm>
          <a:prstGeom prst="rect">
            <a:avLst/>
          </a:prstGeom>
          <a:noFill/>
        </p:spPr>
        <p:txBody>
          <a:bodyPr wrap="square" rtlCol="0">
            <a:spAutoFit/>
          </a:bodyPr>
          <a:lstStyle/>
          <a:p>
            <a:r>
              <a:rPr lang="en-US" sz="900">
                <a:hlinkClick r:id="rId3" tooltip="http://commons.wikimedia.org/wiki/File:Carousel,_Birkenhead_Park.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62663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ABECD-BF6E-4913-99F7-6B5F38D4D7BC}"/>
              </a:ext>
            </a:extLst>
          </p:cNvPr>
          <p:cNvSpPr>
            <a:spLocks noGrp="1"/>
          </p:cNvSpPr>
          <p:nvPr>
            <p:ph type="title"/>
          </p:nvPr>
        </p:nvSpPr>
        <p:spPr/>
        <p:txBody>
          <a:bodyPr/>
          <a:lstStyle/>
          <a:p>
            <a:r>
              <a:rPr lang="en-US" dirty="0"/>
              <a:t>Carousel Example</a:t>
            </a:r>
          </a:p>
        </p:txBody>
      </p:sp>
      <p:sp>
        <p:nvSpPr>
          <p:cNvPr id="3" name="Content Placeholder 2">
            <a:extLst>
              <a:ext uri="{FF2B5EF4-FFF2-40B4-BE49-F238E27FC236}">
                <a16:creationId xmlns:a16="http://schemas.microsoft.com/office/drawing/2014/main" id="{4CC9A025-6FAC-4BE8-811B-F9D355314AC1}"/>
              </a:ext>
            </a:extLst>
          </p:cNvPr>
          <p:cNvSpPr>
            <a:spLocks noGrp="1"/>
          </p:cNvSpPr>
          <p:nvPr>
            <p:ph idx="1"/>
          </p:nvPr>
        </p:nvSpPr>
        <p:spPr/>
        <p:txBody>
          <a:bodyPr/>
          <a:lstStyle/>
          <a:p>
            <a:r>
              <a:rPr lang="en-US" u="sng" dirty="0"/>
              <a:t>Motion</a:t>
            </a:r>
            <a:r>
              <a:rPr lang="en-US" b="1" dirty="0"/>
              <a:t>: </a:t>
            </a:r>
            <a:r>
              <a:rPr lang="en-US" dirty="0"/>
              <a:t>The ride spins, the ride moves up and down and the riders move up and down</a:t>
            </a:r>
          </a:p>
          <a:p>
            <a:r>
              <a:rPr lang="en-US" u="sng" dirty="0"/>
              <a:t>Sound: </a:t>
            </a:r>
            <a:r>
              <a:rPr lang="en-US" dirty="0"/>
              <a:t>Sound is a form of energy, the ride plays a song, the riders are laughing and shouting.</a:t>
            </a:r>
          </a:p>
          <a:p>
            <a:r>
              <a:rPr lang="en-US" u="sng" dirty="0"/>
              <a:t>Light: </a:t>
            </a:r>
            <a:r>
              <a:rPr lang="en-US" dirty="0"/>
              <a:t>The bulbs on the ride light up.</a:t>
            </a:r>
          </a:p>
          <a:p>
            <a:r>
              <a:rPr lang="en-US" u="sng" dirty="0"/>
              <a:t>Heat: </a:t>
            </a:r>
            <a:r>
              <a:rPr lang="en-US" dirty="0"/>
              <a:t>The bulbs produce heat which is a form of energy.</a:t>
            </a:r>
          </a:p>
          <a:p>
            <a:r>
              <a:rPr lang="en-US" u="sng" dirty="0"/>
              <a:t>Electrical Energy: </a:t>
            </a:r>
            <a:r>
              <a:rPr lang="en-US" dirty="0"/>
              <a:t>Everything is powered through electrical cords which is a process of electrical energy.</a:t>
            </a:r>
            <a:endParaRPr lang="en-US" u="sng" dirty="0"/>
          </a:p>
        </p:txBody>
      </p:sp>
    </p:spTree>
    <p:extLst>
      <p:ext uri="{BB962C8B-B14F-4D97-AF65-F5344CB8AC3E}">
        <p14:creationId xmlns:p14="http://schemas.microsoft.com/office/powerpoint/2010/main" val="376820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3FA12-F0FA-464B-B3BC-33FA87F49576}"/>
              </a:ext>
            </a:extLst>
          </p:cNvPr>
          <p:cNvSpPr>
            <a:spLocks noGrp="1"/>
          </p:cNvSpPr>
          <p:nvPr>
            <p:ph type="title"/>
          </p:nvPr>
        </p:nvSpPr>
        <p:spPr>
          <a:xfrm>
            <a:off x="576072" y="238539"/>
            <a:ext cx="11018520" cy="1434415"/>
          </a:xfrm>
        </p:spPr>
        <p:txBody>
          <a:bodyPr anchor="b">
            <a:normAutofit/>
          </a:bodyPr>
          <a:lstStyle/>
          <a:p>
            <a:r>
              <a:rPr lang="en-US" sz="7200"/>
              <a:t>Objects Can Store Energy </a:t>
            </a:r>
          </a:p>
        </p:txBody>
      </p:sp>
      <p:sp>
        <p:nvSpPr>
          <p:cNvPr id="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2CC377-E32F-44D0-B295-06F1DA4ED613}"/>
              </a:ext>
            </a:extLst>
          </p:cNvPr>
          <p:cNvSpPr>
            <a:spLocks noGrp="1"/>
          </p:cNvSpPr>
          <p:nvPr>
            <p:ph idx="1"/>
          </p:nvPr>
        </p:nvSpPr>
        <p:spPr>
          <a:xfrm>
            <a:off x="572493" y="2071316"/>
            <a:ext cx="6713552" cy="4119172"/>
          </a:xfrm>
        </p:spPr>
        <p:txBody>
          <a:bodyPr anchor="t">
            <a:normAutofit/>
          </a:bodyPr>
          <a:lstStyle/>
          <a:p>
            <a:pPr>
              <a:lnSpc>
                <a:spcPct val="100000"/>
              </a:lnSpc>
            </a:pPr>
            <a:r>
              <a:rPr lang="en-US" dirty="0"/>
              <a:t>Think about a rubber band.</a:t>
            </a:r>
            <a:endParaRPr lang="en-US"/>
          </a:p>
          <a:p>
            <a:pPr>
              <a:lnSpc>
                <a:spcPct val="100000"/>
              </a:lnSpc>
            </a:pPr>
            <a:r>
              <a:rPr lang="en-US" dirty="0"/>
              <a:t>When it is stretched no energy is created, but when it would be let go it would change and create a type of energy. It would make a sound when it was released, and sound is a form of energy.</a:t>
            </a:r>
            <a:endParaRPr lang="en-US"/>
          </a:p>
          <a:p>
            <a:pPr>
              <a:lnSpc>
                <a:spcPct val="100000"/>
              </a:lnSpc>
            </a:pPr>
            <a:r>
              <a:rPr lang="en-US" dirty="0"/>
              <a:t>This is called </a:t>
            </a:r>
            <a:r>
              <a:rPr lang="en-US" u="sng" dirty="0"/>
              <a:t>Stored Energy: </a:t>
            </a:r>
            <a:r>
              <a:rPr lang="en-US" dirty="0"/>
              <a:t>which is the energy that has the ability to cause change at a later time.</a:t>
            </a:r>
            <a:endParaRPr lang="en-US"/>
          </a:p>
          <a:p>
            <a:pPr>
              <a:lnSpc>
                <a:spcPct val="100000"/>
              </a:lnSpc>
            </a:pPr>
            <a:r>
              <a:rPr lang="en-US" dirty="0"/>
              <a:t>Any object can have stored energy is a specific position. Think about an apple being held above your head? </a:t>
            </a:r>
            <a:endParaRPr lang="en-US"/>
          </a:p>
        </p:txBody>
      </p:sp>
      <p:pic>
        <p:nvPicPr>
          <p:cNvPr id="5" name="Picture 4" descr="A close up of a persons hand&#10;&#10;Description automatically generated">
            <a:extLst>
              <a:ext uri="{FF2B5EF4-FFF2-40B4-BE49-F238E27FC236}">
                <a16:creationId xmlns:a16="http://schemas.microsoft.com/office/drawing/2014/main" id="{91D8E5BA-8ACF-4BA9-8683-2F63EDA4B2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03" r="18763" b="3"/>
          <a:stretch/>
        </p:blipFill>
        <p:spPr>
          <a:xfrm>
            <a:off x="7675658" y="2093976"/>
            <a:ext cx="3941064" cy="4096512"/>
          </a:xfrm>
          <a:prstGeom prst="rect">
            <a:avLst/>
          </a:prstGeom>
        </p:spPr>
      </p:pic>
    </p:spTree>
    <p:extLst>
      <p:ext uri="{BB962C8B-B14F-4D97-AF65-F5344CB8AC3E}">
        <p14:creationId xmlns:p14="http://schemas.microsoft.com/office/powerpoint/2010/main" val="2142172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78CC48C-9275-4EFA-9B84-8E818500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kitchen with a sink and a window&#10;&#10;Description automatically generated">
            <a:extLst>
              <a:ext uri="{FF2B5EF4-FFF2-40B4-BE49-F238E27FC236}">
                <a16:creationId xmlns:a16="http://schemas.microsoft.com/office/drawing/2014/main" id="{93AC54B0-A7E5-4F22-BB1E-162F4917183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91" r="-1" b="-1"/>
          <a:stretch/>
        </p:blipFill>
        <p:spPr>
          <a:xfrm>
            <a:off x="-1" y="-1"/>
            <a:ext cx="12188952" cy="6858000"/>
          </a:xfrm>
          <a:prstGeom prst="rect">
            <a:avLst/>
          </a:prstGeom>
        </p:spPr>
      </p:pic>
      <p:sp>
        <p:nvSpPr>
          <p:cNvPr id="14" name="Rectangle 13">
            <a:extLst>
              <a:ext uri="{FF2B5EF4-FFF2-40B4-BE49-F238E27FC236}">
                <a16:creationId xmlns:a16="http://schemas.microsoft.com/office/drawing/2014/main" id="{0A324144-E9CF-4B12-A53E-FAC0D281D8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5000">
                <a:schemeClr val="tx1">
                  <a:alpha val="40000"/>
                </a:schemeClr>
              </a:gs>
              <a:gs pos="100000">
                <a:schemeClr val="tx1">
                  <a:alpha val="8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4B01D-5E9B-461C-8D8D-68DCCAC0E1C0}"/>
              </a:ext>
            </a:extLst>
          </p:cNvPr>
          <p:cNvSpPr>
            <a:spLocks noGrp="1"/>
          </p:cNvSpPr>
          <p:nvPr>
            <p:ph type="title"/>
          </p:nvPr>
        </p:nvSpPr>
        <p:spPr>
          <a:xfrm>
            <a:off x="641604" y="4553712"/>
            <a:ext cx="10908792" cy="1069848"/>
          </a:xfrm>
        </p:spPr>
        <p:txBody>
          <a:bodyPr vert="horz" lIns="91440" tIns="45720" rIns="91440" bIns="45720" rtlCol="0" anchor="ctr">
            <a:normAutofit/>
          </a:bodyPr>
          <a:lstStyle/>
          <a:p>
            <a:pPr algn="ctr"/>
            <a:endParaRPr lang="en-US" sz="6000">
              <a:solidFill>
                <a:schemeClr val="bg1"/>
              </a:solidFill>
            </a:endParaRPr>
          </a:p>
        </p:txBody>
      </p:sp>
    </p:spTree>
    <p:extLst>
      <p:ext uri="{BB962C8B-B14F-4D97-AF65-F5344CB8AC3E}">
        <p14:creationId xmlns:p14="http://schemas.microsoft.com/office/powerpoint/2010/main" val="363161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at that is lying down and looking at the camera&#10;&#10;Description automatically generated">
            <a:extLst>
              <a:ext uri="{FF2B5EF4-FFF2-40B4-BE49-F238E27FC236}">
                <a16:creationId xmlns:a16="http://schemas.microsoft.com/office/drawing/2014/main" id="{0E39919B-AC2C-493B-80F3-0C0DAE0AD515}"/>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921" r="1" b="14418"/>
          <a:stretch/>
        </p:blipFill>
        <p:spPr>
          <a:xfrm>
            <a:off x="180279" y="161490"/>
            <a:ext cx="11827082" cy="6534092"/>
          </a:xfrm>
          <a:custGeom>
            <a:avLst/>
            <a:gdLst/>
            <a:ahLst/>
            <a:cxnLst/>
            <a:rect l="l" t="t" r="r" b="b"/>
            <a:pathLst>
              <a:path w="11827082" h="6534092">
                <a:moveTo>
                  <a:pt x="6610089" y="5"/>
                </a:moveTo>
                <a:cubicBezTo>
                  <a:pt x="6763993" y="-277"/>
                  <a:pt x="6862741" y="14300"/>
                  <a:pt x="6956523" y="21390"/>
                </a:cubicBezTo>
                <a:cubicBezTo>
                  <a:pt x="7271939" y="-12207"/>
                  <a:pt x="7581352" y="149"/>
                  <a:pt x="7768349" y="21390"/>
                </a:cubicBezTo>
                <a:lnTo>
                  <a:pt x="7831642" y="23688"/>
                </a:lnTo>
                <a:lnTo>
                  <a:pt x="7886307" y="21390"/>
                </a:lnTo>
                <a:cubicBezTo>
                  <a:pt x="7951978" y="17798"/>
                  <a:pt x="8007622" y="16567"/>
                  <a:pt x="8057445" y="16600"/>
                </a:cubicBezTo>
                <a:lnTo>
                  <a:pt x="8096254" y="17396"/>
                </a:lnTo>
                <a:lnTo>
                  <a:pt x="8199591" y="12947"/>
                </a:lnTo>
                <a:cubicBezTo>
                  <a:pt x="8247971" y="12558"/>
                  <a:pt x="8296272" y="14617"/>
                  <a:pt x="8344260" y="21390"/>
                </a:cubicBezTo>
                <a:lnTo>
                  <a:pt x="8355505" y="22738"/>
                </a:lnTo>
                <a:lnTo>
                  <a:pt x="8462217" y="21390"/>
                </a:lnTo>
                <a:cubicBezTo>
                  <a:pt x="8567700" y="16869"/>
                  <a:pt x="8666620" y="17239"/>
                  <a:pt x="8761697" y="18554"/>
                </a:cubicBezTo>
                <a:lnTo>
                  <a:pt x="8808871" y="19038"/>
                </a:lnTo>
                <a:lnTo>
                  <a:pt x="8941246" y="13930"/>
                </a:lnTo>
                <a:cubicBezTo>
                  <a:pt x="9040199" y="10800"/>
                  <a:pt x="9149474" y="10157"/>
                  <a:pt x="9260166" y="21390"/>
                </a:cubicBezTo>
                <a:lnTo>
                  <a:pt x="9339613" y="26448"/>
                </a:lnTo>
                <a:lnTo>
                  <a:pt x="9432845" y="28493"/>
                </a:lnTo>
                <a:cubicBezTo>
                  <a:pt x="9587011" y="31230"/>
                  <a:pt x="9744909" y="31599"/>
                  <a:pt x="9849954" y="21390"/>
                </a:cubicBezTo>
                <a:cubicBezTo>
                  <a:pt x="10060044" y="972"/>
                  <a:pt x="10204432" y="2657"/>
                  <a:pt x="10425865" y="21390"/>
                </a:cubicBezTo>
                <a:lnTo>
                  <a:pt x="10477895" y="25158"/>
                </a:lnTo>
                <a:lnTo>
                  <a:pt x="10566351" y="27751"/>
                </a:lnTo>
                <a:cubicBezTo>
                  <a:pt x="10727031" y="32755"/>
                  <a:pt x="10877889" y="35639"/>
                  <a:pt x="11001775" y="21390"/>
                </a:cubicBezTo>
                <a:cubicBezTo>
                  <a:pt x="11249546" y="-7108"/>
                  <a:pt x="11434553" y="12510"/>
                  <a:pt x="11813601" y="21390"/>
                </a:cubicBezTo>
                <a:cubicBezTo>
                  <a:pt x="11817928" y="208271"/>
                  <a:pt x="11818867" y="336567"/>
                  <a:pt x="11813601" y="475847"/>
                </a:cubicBezTo>
                <a:cubicBezTo>
                  <a:pt x="11808335" y="615127"/>
                  <a:pt x="11845853" y="1008651"/>
                  <a:pt x="11813601" y="1254916"/>
                </a:cubicBezTo>
                <a:cubicBezTo>
                  <a:pt x="11809570" y="1285699"/>
                  <a:pt x="11806768" y="1314174"/>
                  <a:pt x="11804923" y="1340777"/>
                </a:cubicBezTo>
                <a:lnTo>
                  <a:pt x="11803652" y="1373115"/>
                </a:lnTo>
                <a:lnTo>
                  <a:pt x="11804560" y="1395572"/>
                </a:lnTo>
                <a:cubicBezTo>
                  <a:pt x="11806656" y="1431340"/>
                  <a:pt x="11809600" y="1470662"/>
                  <a:pt x="11813601" y="1514605"/>
                </a:cubicBezTo>
                <a:cubicBezTo>
                  <a:pt x="11829606" y="1690380"/>
                  <a:pt x="11822955" y="1813845"/>
                  <a:pt x="11815628" y="1920902"/>
                </a:cubicBezTo>
                <a:lnTo>
                  <a:pt x="11811346" y="1995660"/>
                </a:lnTo>
                <a:lnTo>
                  <a:pt x="11813868" y="2104640"/>
                </a:lnTo>
                <a:lnTo>
                  <a:pt x="11817197" y="2264365"/>
                </a:lnTo>
                <a:lnTo>
                  <a:pt x="11821465" y="2306631"/>
                </a:lnTo>
                <a:cubicBezTo>
                  <a:pt x="11835170" y="2477814"/>
                  <a:pt x="11818400" y="2578773"/>
                  <a:pt x="11813601" y="2683208"/>
                </a:cubicBezTo>
                <a:cubicBezTo>
                  <a:pt x="11809487" y="2772725"/>
                  <a:pt x="11816027" y="2930030"/>
                  <a:pt x="11816192" y="3070653"/>
                </a:cubicBezTo>
                <a:lnTo>
                  <a:pt x="11813610" y="3202145"/>
                </a:lnTo>
                <a:lnTo>
                  <a:pt x="11813601" y="3267510"/>
                </a:lnTo>
                <a:cubicBezTo>
                  <a:pt x="11811419" y="3587194"/>
                  <a:pt x="11813535" y="3497122"/>
                  <a:pt x="11813601" y="3721967"/>
                </a:cubicBezTo>
                <a:cubicBezTo>
                  <a:pt x="11813617" y="3778178"/>
                  <a:pt x="11814293" y="3835214"/>
                  <a:pt x="11815131" y="3894088"/>
                </a:cubicBezTo>
                <a:lnTo>
                  <a:pt x="11816203" y="3972593"/>
                </a:lnTo>
                <a:lnTo>
                  <a:pt x="11816265" y="3973919"/>
                </a:lnTo>
                <a:cubicBezTo>
                  <a:pt x="11819902" y="4062998"/>
                  <a:pt x="11819694" y="4122248"/>
                  <a:pt x="11818174" y="4171327"/>
                </a:cubicBezTo>
                <a:lnTo>
                  <a:pt x="11817878" y="4178488"/>
                </a:lnTo>
                <a:lnTo>
                  <a:pt x="11818118" y="4277530"/>
                </a:lnTo>
                <a:cubicBezTo>
                  <a:pt x="11817612" y="4347824"/>
                  <a:pt x="11816272" y="4421987"/>
                  <a:pt x="11813601" y="4501036"/>
                </a:cubicBezTo>
                <a:cubicBezTo>
                  <a:pt x="11824398" y="4779554"/>
                  <a:pt x="11834923" y="4895505"/>
                  <a:pt x="11813601" y="5020415"/>
                </a:cubicBezTo>
                <a:cubicBezTo>
                  <a:pt x="11808270" y="5051643"/>
                  <a:pt x="11804885" y="5094410"/>
                  <a:pt x="11802984" y="5145366"/>
                </a:cubicBezTo>
                <a:lnTo>
                  <a:pt x="11802805" y="5153576"/>
                </a:lnTo>
                <a:lnTo>
                  <a:pt x="11813601" y="5280104"/>
                </a:lnTo>
                <a:cubicBezTo>
                  <a:pt x="11848339" y="5545832"/>
                  <a:pt x="11803810" y="5568088"/>
                  <a:pt x="11813601" y="5734561"/>
                </a:cubicBezTo>
                <a:cubicBezTo>
                  <a:pt x="11814825" y="5755370"/>
                  <a:pt x="11815354" y="5777180"/>
                  <a:pt x="11815391" y="5800160"/>
                </a:cubicBezTo>
                <a:lnTo>
                  <a:pt x="11814403" y="5861994"/>
                </a:lnTo>
                <a:lnTo>
                  <a:pt x="11814897" y="5940552"/>
                </a:lnTo>
                <a:cubicBezTo>
                  <a:pt x="11813455" y="6007961"/>
                  <a:pt x="11810716" y="6074118"/>
                  <a:pt x="11808410" y="6139030"/>
                </a:cubicBezTo>
                <a:lnTo>
                  <a:pt x="11805249" y="6294204"/>
                </a:lnTo>
                <a:lnTo>
                  <a:pt x="11806853" y="6377232"/>
                </a:lnTo>
                <a:lnTo>
                  <a:pt x="11813601" y="6513630"/>
                </a:lnTo>
                <a:cubicBezTo>
                  <a:pt x="11755932" y="6520071"/>
                  <a:pt x="11702085" y="6522123"/>
                  <a:pt x="11651008" y="6521869"/>
                </a:cubicBezTo>
                <a:lnTo>
                  <a:pt x="11606878" y="6520178"/>
                </a:lnTo>
                <a:lnTo>
                  <a:pt x="11480359" y="6526470"/>
                </a:lnTo>
                <a:cubicBezTo>
                  <a:pt x="11411497" y="6529079"/>
                  <a:pt x="11340067" y="6529281"/>
                  <a:pt x="11235913" y="6522672"/>
                </a:cubicBezTo>
                <a:lnTo>
                  <a:pt x="11167376" y="6517338"/>
                </a:lnTo>
                <a:lnTo>
                  <a:pt x="11118099" y="6519937"/>
                </a:lnTo>
                <a:cubicBezTo>
                  <a:pt x="11008080" y="6519923"/>
                  <a:pt x="10918905" y="6505169"/>
                  <a:pt x="10779737" y="6513630"/>
                </a:cubicBezTo>
                <a:lnTo>
                  <a:pt x="10756340" y="6513513"/>
                </a:lnTo>
                <a:lnTo>
                  <a:pt x="10748952" y="6514346"/>
                </a:lnTo>
                <a:cubicBezTo>
                  <a:pt x="10725838" y="6516206"/>
                  <a:pt x="10699773" y="6516641"/>
                  <a:pt x="10661780" y="6513630"/>
                </a:cubicBezTo>
                <a:lnTo>
                  <a:pt x="10643067" y="6512943"/>
                </a:lnTo>
                <a:lnTo>
                  <a:pt x="10627638" y="6512866"/>
                </a:lnTo>
                <a:lnTo>
                  <a:pt x="10598539" y="6511309"/>
                </a:lnTo>
                <a:lnTo>
                  <a:pt x="10590670" y="6511020"/>
                </a:lnTo>
                <a:cubicBezTo>
                  <a:pt x="10422654" y="6509230"/>
                  <a:pt x="10114537" y="6525711"/>
                  <a:pt x="9930443" y="6519069"/>
                </a:cubicBezTo>
                <a:lnTo>
                  <a:pt x="9908887" y="6517613"/>
                </a:lnTo>
                <a:lnTo>
                  <a:pt x="9697150" y="6531900"/>
                </a:lnTo>
                <a:cubicBezTo>
                  <a:pt x="9438634" y="6540253"/>
                  <a:pt x="9217380" y="6522684"/>
                  <a:pt x="9038128" y="6513630"/>
                </a:cubicBezTo>
                <a:lnTo>
                  <a:pt x="8901719" y="6509665"/>
                </a:lnTo>
                <a:lnTo>
                  <a:pt x="8766922" y="6512046"/>
                </a:lnTo>
                <a:cubicBezTo>
                  <a:pt x="8694433" y="6513288"/>
                  <a:pt x="8629372" y="6514112"/>
                  <a:pt x="8580175" y="6513630"/>
                </a:cubicBezTo>
                <a:lnTo>
                  <a:pt x="8571277" y="6513524"/>
                </a:lnTo>
                <a:lnTo>
                  <a:pt x="8462217" y="6513630"/>
                </a:lnTo>
                <a:cubicBezTo>
                  <a:pt x="8225188" y="6509968"/>
                  <a:pt x="7780127" y="6525503"/>
                  <a:pt x="7532434" y="6513630"/>
                </a:cubicBezTo>
                <a:lnTo>
                  <a:pt x="7448622" y="6511320"/>
                </a:lnTo>
                <a:lnTo>
                  <a:pt x="7428354" y="6513630"/>
                </a:lnTo>
                <a:cubicBezTo>
                  <a:pt x="7293248" y="6538560"/>
                  <a:pt x="7186080" y="6533261"/>
                  <a:pt x="7078782" y="6523679"/>
                </a:cubicBezTo>
                <a:lnTo>
                  <a:pt x="6973169" y="6513887"/>
                </a:lnTo>
                <a:lnTo>
                  <a:pt x="6954249" y="6514033"/>
                </a:lnTo>
                <a:cubicBezTo>
                  <a:pt x="6918701" y="6514123"/>
                  <a:pt x="6880374" y="6514018"/>
                  <a:pt x="6838566" y="6513630"/>
                </a:cubicBezTo>
                <a:lnTo>
                  <a:pt x="6790865" y="6514652"/>
                </a:lnTo>
                <a:lnTo>
                  <a:pt x="6717520" y="6518204"/>
                </a:lnTo>
                <a:lnTo>
                  <a:pt x="6690736" y="6516798"/>
                </a:lnTo>
                <a:lnTo>
                  <a:pt x="6604647" y="6518643"/>
                </a:lnTo>
                <a:cubicBezTo>
                  <a:pt x="6383546" y="6528740"/>
                  <a:pt x="6188571" y="6547337"/>
                  <a:pt x="5908782" y="6513630"/>
                </a:cubicBezTo>
                <a:lnTo>
                  <a:pt x="5827432" y="6506155"/>
                </a:lnTo>
                <a:lnTo>
                  <a:pt x="5818169" y="6505897"/>
                </a:lnTo>
                <a:cubicBezTo>
                  <a:pt x="5656134" y="6501940"/>
                  <a:pt x="5476891" y="6500561"/>
                  <a:pt x="5360626" y="6513630"/>
                </a:cubicBezTo>
                <a:cubicBezTo>
                  <a:pt x="5244362" y="6526700"/>
                  <a:pt x="5155294" y="6523407"/>
                  <a:pt x="5082581" y="6518492"/>
                </a:cubicBezTo>
                <a:lnTo>
                  <a:pt x="5011539" y="6513612"/>
                </a:lnTo>
                <a:lnTo>
                  <a:pt x="4978999" y="6513630"/>
                </a:lnTo>
                <a:lnTo>
                  <a:pt x="4947560" y="6512597"/>
                </a:lnTo>
                <a:lnTo>
                  <a:pt x="4902673" y="6513630"/>
                </a:lnTo>
                <a:cubicBezTo>
                  <a:pt x="4851834" y="6520217"/>
                  <a:pt x="4795188" y="6523001"/>
                  <a:pt x="4737076" y="6522747"/>
                </a:cubicBezTo>
                <a:lnTo>
                  <a:pt x="4649328" y="6518160"/>
                </a:lnTo>
                <a:lnTo>
                  <a:pt x="4624935" y="6519597"/>
                </a:lnTo>
                <a:cubicBezTo>
                  <a:pt x="4598495" y="6519851"/>
                  <a:pt x="4566987" y="6518389"/>
                  <a:pt x="4521046" y="6513630"/>
                </a:cubicBezTo>
                <a:lnTo>
                  <a:pt x="4456833" y="6510131"/>
                </a:lnTo>
                <a:lnTo>
                  <a:pt x="4343538" y="6512337"/>
                </a:lnTo>
                <a:cubicBezTo>
                  <a:pt x="4260681" y="6514690"/>
                  <a:pt x="4174545" y="6517475"/>
                  <a:pt x="4104725" y="6513630"/>
                </a:cubicBezTo>
                <a:cubicBezTo>
                  <a:pt x="3965085" y="6505941"/>
                  <a:pt x="3802107" y="6535988"/>
                  <a:pt x="3528815" y="6513630"/>
                </a:cubicBezTo>
                <a:lnTo>
                  <a:pt x="3407613" y="6504978"/>
                </a:lnTo>
                <a:lnTo>
                  <a:pt x="3251268" y="6513630"/>
                </a:lnTo>
                <a:cubicBezTo>
                  <a:pt x="3103602" y="6529652"/>
                  <a:pt x="3004932" y="6519904"/>
                  <a:pt x="2867035" y="6513929"/>
                </a:cubicBezTo>
                <a:lnTo>
                  <a:pt x="2840124" y="6513045"/>
                </a:lnTo>
                <a:lnTo>
                  <a:pt x="2834946" y="6513630"/>
                </a:lnTo>
                <a:cubicBezTo>
                  <a:pt x="2691933" y="6538293"/>
                  <a:pt x="2614008" y="6529004"/>
                  <a:pt x="2502859" y="6520536"/>
                </a:cubicBezTo>
                <a:lnTo>
                  <a:pt x="2442001" y="6517197"/>
                </a:lnTo>
                <a:lnTo>
                  <a:pt x="2438245" y="6517313"/>
                </a:lnTo>
                <a:cubicBezTo>
                  <a:pt x="2401807" y="6517985"/>
                  <a:pt x="2368299" y="6518156"/>
                  <a:pt x="2336678" y="6517988"/>
                </a:cubicBezTo>
                <a:lnTo>
                  <a:pt x="2185932" y="6514754"/>
                </a:lnTo>
                <a:lnTo>
                  <a:pt x="1960620" y="6520062"/>
                </a:lnTo>
                <a:cubicBezTo>
                  <a:pt x="1876521" y="6521810"/>
                  <a:pt x="1788378" y="6523022"/>
                  <a:pt x="1701155" y="6522387"/>
                </a:cubicBezTo>
                <a:lnTo>
                  <a:pt x="1589271" y="6518529"/>
                </a:lnTo>
                <a:lnTo>
                  <a:pt x="1539168" y="6519829"/>
                </a:lnTo>
                <a:cubicBezTo>
                  <a:pt x="1395291" y="6522782"/>
                  <a:pt x="1407110" y="6517174"/>
                  <a:pt x="1287620" y="6513630"/>
                </a:cubicBezTo>
                <a:cubicBezTo>
                  <a:pt x="1168131" y="6510087"/>
                  <a:pt x="1041230" y="6513238"/>
                  <a:pt x="932033" y="6514000"/>
                </a:cubicBezTo>
                <a:lnTo>
                  <a:pt x="918750" y="6513952"/>
                </a:lnTo>
                <a:lnTo>
                  <a:pt x="858917" y="6514806"/>
                </a:lnTo>
                <a:cubicBezTo>
                  <a:pt x="826932" y="6514879"/>
                  <a:pt x="792070" y="6514545"/>
                  <a:pt x="753341" y="6513630"/>
                </a:cubicBezTo>
                <a:cubicBezTo>
                  <a:pt x="443511" y="6506311"/>
                  <a:pt x="354936" y="6524642"/>
                  <a:pt x="17841" y="6513630"/>
                </a:cubicBezTo>
                <a:cubicBezTo>
                  <a:pt x="-956" y="6342673"/>
                  <a:pt x="-10467" y="6012653"/>
                  <a:pt x="17841" y="5799484"/>
                </a:cubicBezTo>
                <a:lnTo>
                  <a:pt x="19845" y="5756408"/>
                </a:lnTo>
                <a:lnTo>
                  <a:pt x="17841" y="5734561"/>
                </a:lnTo>
                <a:cubicBezTo>
                  <a:pt x="13149" y="5695472"/>
                  <a:pt x="12578" y="5648752"/>
                  <a:pt x="13918" y="5598323"/>
                </a:cubicBezTo>
                <a:lnTo>
                  <a:pt x="18180" y="5508699"/>
                </a:lnTo>
                <a:lnTo>
                  <a:pt x="16493" y="5477760"/>
                </a:lnTo>
                <a:cubicBezTo>
                  <a:pt x="8966" y="5369709"/>
                  <a:pt x="1889" y="5260695"/>
                  <a:pt x="17841" y="5150260"/>
                </a:cubicBezTo>
                <a:cubicBezTo>
                  <a:pt x="-3463" y="5038150"/>
                  <a:pt x="-2139" y="4857473"/>
                  <a:pt x="6850" y="4650409"/>
                </a:cubicBezTo>
                <a:lnTo>
                  <a:pt x="14633" y="4498670"/>
                </a:lnTo>
                <a:lnTo>
                  <a:pt x="14494" y="4495758"/>
                </a:lnTo>
                <a:cubicBezTo>
                  <a:pt x="12245" y="4421472"/>
                  <a:pt x="13025" y="4335511"/>
                  <a:pt x="14442" y="4243130"/>
                </a:cubicBezTo>
                <a:lnTo>
                  <a:pt x="16801" y="4091152"/>
                </a:lnTo>
                <a:lnTo>
                  <a:pt x="13537" y="4018512"/>
                </a:lnTo>
                <a:lnTo>
                  <a:pt x="17696" y="3920163"/>
                </a:lnTo>
                <a:lnTo>
                  <a:pt x="17841" y="3851812"/>
                </a:lnTo>
                <a:cubicBezTo>
                  <a:pt x="15571" y="3651484"/>
                  <a:pt x="26219" y="3546077"/>
                  <a:pt x="24551" y="3386181"/>
                </a:cubicBezTo>
                <a:lnTo>
                  <a:pt x="24397" y="3379573"/>
                </a:lnTo>
                <a:lnTo>
                  <a:pt x="22173" y="3327681"/>
                </a:lnTo>
                <a:cubicBezTo>
                  <a:pt x="20895" y="3304536"/>
                  <a:pt x="19446" y="3284181"/>
                  <a:pt x="17841" y="3267510"/>
                </a:cubicBezTo>
                <a:cubicBezTo>
                  <a:pt x="8213" y="3167488"/>
                  <a:pt x="-3113" y="2984082"/>
                  <a:pt x="3931" y="2799801"/>
                </a:cubicBezTo>
                <a:lnTo>
                  <a:pt x="4125" y="2797274"/>
                </a:lnTo>
                <a:lnTo>
                  <a:pt x="3717" y="2776150"/>
                </a:lnTo>
                <a:cubicBezTo>
                  <a:pt x="3237" y="2640023"/>
                  <a:pt x="7465" y="2516197"/>
                  <a:pt x="17841" y="2423520"/>
                </a:cubicBezTo>
                <a:cubicBezTo>
                  <a:pt x="20435" y="2400350"/>
                  <a:pt x="22069" y="2375698"/>
                  <a:pt x="22982" y="2349684"/>
                </a:cubicBezTo>
                <a:lnTo>
                  <a:pt x="23157" y="2331991"/>
                </a:lnTo>
                <a:lnTo>
                  <a:pt x="21648" y="2290240"/>
                </a:lnTo>
                <a:cubicBezTo>
                  <a:pt x="18695" y="2240502"/>
                  <a:pt x="15426" y="2193755"/>
                  <a:pt x="14054" y="2150784"/>
                </a:cubicBezTo>
                <a:lnTo>
                  <a:pt x="17291" y="2050968"/>
                </a:lnTo>
                <a:lnTo>
                  <a:pt x="12351" y="1872365"/>
                </a:lnTo>
                <a:cubicBezTo>
                  <a:pt x="11665" y="1799113"/>
                  <a:pt x="12859" y="1722821"/>
                  <a:pt x="17841" y="1644450"/>
                </a:cubicBezTo>
                <a:lnTo>
                  <a:pt x="21169" y="1569934"/>
                </a:lnTo>
                <a:lnTo>
                  <a:pt x="20488" y="1547698"/>
                </a:lnTo>
                <a:cubicBezTo>
                  <a:pt x="19568" y="1516527"/>
                  <a:pt x="18663" y="1483900"/>
                  <a:pt x="17841" y="1449683"/>
                </a:cubicBezTo>
                <a:cubicBezTo>
                  <a:pt x="11271" y="1175953"/>
                  <a:pt x="1415" y="1152151"/>
                  <a:pt x="17841" y="995226"/>
                </a:cubicBezTo>
                <a:lnTo>
                  <a:pt x="19885" y="968921"/>
                </a:lnTo>
                <a:lnTo>
                  <a:pt x="17841" y="930304"/>
                </a:lnTo>
                <a:cubicBezTo>
                  <a:pt x="7442" y="768208"/>
                  <a:pt x="7865" y="285783"/>
                  <a:pt x="17841" y="21390"/>
                </a:cubicBezTo>
                <a:cubicBezTo>
                  <a:pt x="147136" y="10433"/>
                  <a:pt x="296588" y="9602"/>
                  <a:pt x="440468" y="11925"/>
                </a:cubicBezTo>
                <a:lnTo>
                  <a:pt x="473966" y="12726"/>
                </a:lnTo>
                <a:lnTo>
                  <a:pt x="478805" y="12539"/>
                </a:lnTo>
                <a:lnTo>
                  <a:pt x="484496" y="12977"/>
                </a:lnTo>
                <a:lnTo>
                  <a:pt x="648894" y="16905"/>
                </a:lnTo>
                <a:cubicBezTo>
                  <a:pt x="714833" y="18773"/>
                  <a:pt x="776163" y="20559"/>
                  <a:pt x="829667" y="21390"/>
                </a:cubicBezTo>
                <a:lnTo>
                  <a:pt x="916694" y="22693"/>
                </a:lnTo>
                <a:lnTo>
                  <a:pt x="933747" y="21390"/>
                </a:lnTo>
                <a:cubicBezTo>
                  <a:pt x="1086511" y="12604"/>
                  <a:pt x="1591110" y="15003"/>
                  <a:pt x="1863531" y="21390"/>
                </a:cubicBezTo>
                <a:lnTo>
                  <a:pt x="1920387" y="22646"/>
                </a:lnTo>
                <a:lnTo>
                  <a:pt x="2054705" y="24358"/>
                </a:lnTo>
                <a:cubicBezTo>
                  <a:pt x="2107717" y="24456"/>
                  <a:pt x="2161143" y="23719"/>
                  <a:pt x="2217404" y="21390"/>
                </a:cubicBezTo>
                <a:cubicBezTo>
                  <a:pt x="2442445" y="12073"/>
                  <a:pt x="2732199" y="18194"/>
                  <a:pt x="2911273" y="21390"/>
                </a:cubicBezTo>
                <a:lnTo>
                  <a:pt x="3023675" y="20799"/>
                </a:lnTo>
                <a:lnTo>
                  <a:pt x="3093869" y="15816"/>
                </a:lnTo>
                <a:cubicBezTo>
                  <a:pt x="3182922" y="11551"/>
                  <a:pt x="3301373" y="10993"/>
                  <a:pt x="3429365" y="12165"/>
                </a:cubicBezTo>
                <a:lnTo>
                  <a:pt x="3575555" y="14425"/>
                </a:lnTo>
                <a:lnTo>
                  <a:pt x="3605772" y="13210"/>
                </a:lnTo>
                <a:cubicBezTo>
                  <a:pt x="3774503" y="6974"/>
                  <a:pt x="3960371" y="3465"/>
                  <a:pt x="4063093" y="21390"/>
                </a:cubicBezTo>
                <a:lnTo>
                  <a:pt x="4088792" y="24677"/>
                </a:lnTo>
                <a:lnTo>
                  <a:pt x="4129769" y="25744"/>
                </a:lnTo>
                <a:cubicBezTo>
                  <a:pt x="4269845" y="29597"/>
                  <a:pt x="4297423" y="30995"/>
                  <a:pt x="4403088" y="21390"/>
                </a:cubicBezTo>
                <a:cubicBezTo>
                  <a:pt x="4473592" y="10814"/>
                  <a:pt x="4858406" y="-6032"/>
                  <a:pt x="5096956" y="21390"/>
                </a:cubicBezTo>
                <a:lnTo>
                  <a:pt x="5251798" y="27914"/>
                </a:lnTo>
                <a:lnTo>
                  <a:pt x="5332872" y="21390"/>
                </a:lnTo>
                <a:cubicBezTo>
                  <a:pt x="5422885" y="11295"/>
                  <a:pt x="5502187" y="8863"/>
                  <a:pt x="5576462" y="10240"/>
                </a:cubicBezTo>
                <a:lnTo>
                  <a:pt x="5700011" y="17015"/>
                </a:lnTo>
                <a:lnTo>
                  <a:pt x="5761151" y="15143"/>
                </a:lnTo>
                <a:cubicBezTo>
                  <a:pt x="5846776" y="14123"/>
                  <a:pt x="5935566" y="15403"/>
                  <a:pt x="6026740" y="21390"/>
                </a:cubicBezTo>
                <a:lnTo>
                  <a:pt x="6161088" y="29209"/>
                </a:lnTo>
                <a:lnTo>
                  <a:pt x="6262655" y="21390"/>
                </a:lnTo>
                <a:cubicBezTo>
                  <a:pt x="6405549" y="5694"/>
                  <a:pt x="6517747" y="175"/>
                  <a:pt x="6610089" y="5"/>
                </a:cubicBezTo>
                <a:close/>
              </a:path>
            </a:pathLst>
          </a:custGeom>
        </p:spPr>
      </p:pic>
    </p:spTree>
    <p:extLst>
      <p:ext uri="{BB962C8B-B14F-4D97-AF65-F5344CB8AC3E}">
        <p14:creationId xmlns:p14="http://schemas.microsoft.com/office/powerpoint/2010/main" val="133898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19B5-651C-4040-90FB-7464533730D7}"/>
              </a:ext>
            </a:extLst>
          </p:cNvPr>
          <p:cNvSpPr>
            <a:spLocks noGrp="1"/>
          </p:cNvSpPr>
          <p:nvPr>
            <p:ph type="title"/>
          </p:nvPr>
        </p:nvSpPr>
        <p:spPr/>
        <p:txBody>
          <a:bodyPr/>
          <a:lstStyle/>
          <a:p>
            <a:r>
              <a:rPr lang="en-US" dirty="0"/>
              <a:t>What Is Motion?</a:t>
            </a:r>
          </a:p>
        </p:txBody>
      </p:sp>
      <p:sp>
        <p:nvSpPr>
          <p:cNvPr id="3" name="Content Placeholder 2">
            <a:extLst>
              <a:ext uri="{FF2B5EF4-FFF2-40B4-BE49-F238E27FC236}">
                <a16:creationId xmlns:a16="http://schemas.microsoft.com/office/drawing/2014/main" id="{484C3038-5451-470E-977B-9A55C4FB11AE}"/>
              </a:ext>
            </a:extLst>
          </p:cNvPr>
          <p:cNvSpPr>
            <a:spLocks noGrp="1"/>
          </p:cNvSpPr>
          <p:nvPr>
            <p:ph idx="1"/>
          </p:nvPr>
        </p:nvSpPr>
        <p:spPr/>
        <p:txBody>
          <a:bodyPr/>
          <a:lstStyle/>
          <a:p>
            <a:r>
              <a:rPr lang="en-US" sz="4000" dirty="0"/>
              <a:t>The process of an object changing position</a:t>
            </a:r>
            <a:r>
              <a:rPr lang="en-US" dirty="0"/>
              <a:t>.</a:t>
            </a:r>
          </a:p>
          <a:p>
            <a:r>
              <a:rPr lang="en-US" sz="4000" dirty="0"/>
              <a:t>Energy of motion</a:t>
            </a:r>
          </a:p>
          <a:p>
            <a:endParaRPr lang="en-US" dirty="0"/>
          </a:p>
        </p:txBody>
      </p:sp>
      <p:pic>
        <p:nvPicPr>
          <p:cNvPr id="5" name="Picture 4" descr="A picture containing water, people, standing, board&#10;&#10;Description automatically generated">
            <a:extLst>
              <a:ext uri="{FF2B5EF4-FFF2-40B4-BE49-F238E27FC236}">
                <a16:creationId xmlns:a16="http://schemas.microsoft.com/office/drawing/2014/main" id="{87F2A30F-B2B9-48F3-B70C-F5F9A5607D7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79101" y="280402"/>
            <a:ext cx="5014350" cy="2820572"/>
          </a:xfrm>
          <a:prstGeom prst="rect">
            <a:avLst/>
          </a:prstGeom>
        </p:spPr>
      </p:pic>
      <p:pic>
        <p:nvPicPr>
          <p:cNvPr id="7" name="Picture 6" descr="A picture containing food, grass, many, colorful&#10;&#10;Description automatically generated">
            <a:extLst>
              <a:ext uri="{FF2B5EF4-FFF2-40B4-BE49-F238E27FC236}">
                <a16:creationId xmlns:a16="http://schemas.microsoft.com/office/drawing/2014/main" id="{FB982137-89CE-4271-ABEC-3D5DA4DFAE5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84722" y="3160955"/>
            <a:ext cx="5345341" cy="3502854"/>
          </a:xfrm>
          <a:prstGeom prst="rect">
            <a:avLst/>
          </a:prstGeom>
        </p:spPr>
      </p:pic>
      <p:pic>
        <p:nvPicPr>
          <p:cNvPr id="9" name="Picture 8" descr="A blue sky&#10;&#10;Description automatically generated">
            <a:extLst>
              <a:ext uri="{FF2B5EF4-FFF2-40B4-BE49-F238E27FC236}">
                <a16:creationId xmlns:a16="http://schemas.microsoft.com/office/drawing/2014/main" id="{840CA5CB-1771-4780-BB27-F3E67230977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8187" y="3429000"/>
            <a:ext cx="6096000" cy="3429000"/>
          </a:xfrm>
          <a:prstGeom prst="rect">
            <a:avLst/>
          </a:prstGeom>
        </p:spPr>
      </p:pic>
      <p:sp>
        <p:nvSpPr>
          <p:cNvPr id="10" name="TextBox 9">
            <a:extLst>
              <a:ext uri="{FF2B5EF4-FFF2-40B4-BE49-F238E27FC236}">
                <a16:creationId xmlns:a16="http://schemas.microsoft.com/office/drawing/2014/main" id="{60EF4EBD-6522-44A4-9D6F-F802BBBA9330}"/>
              </a:ext>
            </a:extLst>
          </p:cNvPr>
          <p:cNvSpPr txBox="1"/>
          <p:nvPr/>
        </p:nvSpPr>
        <p:spPr>
          <a:xfrm>
            <a:off x="150055" y="6589955"/>
            <a:ext cx="6096000" cy="230832"/>
          </a:xfrm>
          <a:prstGeom prst="rect">
            <a:avLst/>
          </a:prstGeom>
          <a:noFill/>
        </p:spPr>
        <p:txBody>
          <a:bodyPr wrap="square" rtlCol="0">
            <a:spAutoFit/>
          </a:bodyPr>
          <a:lstStyle/>
          <a:p>
            <a:r>
              <a:rPr lang="en-US" sz="900">
                <a:hlinkClick r:id="rId7" tooltip="https://space.stackexchange.com/questions/10299/what-are-the-fast-moving-bright-things-i-saw-july-25-2015-at-night"/>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182622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81711F-3919-4F65-9289-29EBE15E38C6}"/>
              </a:ext>
            </a:extLst>
          </p:cNvPr>
          <p:cNvSpPr>
            <a:spLocks noGrp="1"/>
          </p:cNvSpPr>
          <p:nvPr>
            <p:ph type="title"/>
          </p:nvPr>
        </p:nvSpPr>
        <p:spPr>
          <a:xfrm>
            <a:off x="640080" y="325369"/>
            <a:ext cx="4368602" cy="1956841"/>
          </a:xfrm>
        </p:spPr>
        <p:txBody>
          <a:bodyPr anchor="b">
            <a:normAutofit/>
          </a:bodyPr>
          <a:lstStyle/>
          <a:p>
            <a:pPr>
              <a:lnSpc>
                <a:spcPct val="90000"/>
              </a:lnSpc>
            </a:pPr>
            <a:r>
              <a:rPr lang="en-US" sz="6600"/>
              <a:t>Energy of Motion</a:t>
            </a: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C34D5F"/>
          </a:solidFill>
          <a:ln w="38100" cap="rnd">
            <a:solidFill>
              <a:srgbClr val="C34D5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BA8332-012D-4F29-8020-A88C15508BEC}"/>
              </a:ext>
            </a:extLst>
          </p:cNvPr>
          <p:cNvSpPr>
            <a:spLocks noGrp="1"/>
          </p:cNvSpPr>
          <p:nvPr>
            <p:ph idx="1"/>
          </p:nvPr>
        </p:nvSpPr>
        <p:spPr>
          <a:xfrm>
            <a:off x="640080" y="2872899"/>
            <a:ext cx="4243589" cy="3320668"/>
          </a:xfrm>
        </p:spPr>
        <p:txBody>
          <a:bodyPr>
            <a:normAutofit/>
          </a:bodyPr>
          <a:lstStyle/>
          <a:p>
            <a:r>
              <a:rPr lang="en-US" dirty="0"/>
              <a:t>Wind Turbines produce energy. What else produces energy that we use?</a:t>
            </a:r>
          </a:p>
          <a:p>
            <a:r>
              <a:rPr lang="en-US" dirty="0"/>
              <a:t>People give objects energy of motion</a:t>
            </a:r>
          </a:p>
          <a:p>
            <a:pPr lvl="1"/>
            <a:r>
              <a:rPr lang="en-US" dirty="0"/>
              <a:t>Hammering a nail</a:t>
            </a:r>
          </a:p>
          <a:p>
            <a:pPr lvl="1"/>
            <a:r>
              <a:rPr lang="en-US" dirty="0"/>
              <a:t>Passing a Basketball</a:t>
            </a:r>
          </a:p>
        </p:txBody>
      </p:sp>
      <p:pic>
        <p:nvPicPr>
          <p:cNvPr id="5" name="Picture 4" descr="A windmill on a cloudy day&#10;&#10;Description automatically generated">
            <a:extLst>
              <a:ext uri="{FF2B5EF4-FFF2-40B4-BE49-F238E27FC236}">
                <a16:creationId xmlns:a16="http://schemas.microsoft.com/office/drawing/2014/main" id="{A34E227A-22AF-4E23-A2CB-9B71C3CAFA1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75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93745746"/>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52441"/>
      </a:dk2>
      <a:lt2>
        <a:srgbClr val="E2E8E7"/>
      </a:lt2>
      <a:accent1>
        <a:srgbClr val="C34D5F"/>
      </a:accent1>
      <a:accent2>
        <a:srgbClr val="B13B7F"/>
      </a:accent2>
      <a:accent3>
        <a:srgbClr val="C34DC2"/>
      </a:accent3>
      <a:accent4>
        <a:srgbClr val="813BB1"/>
      </a:accent4>
      <a:accent5>
        <a:srgbClr val="614DC3"/>
      </a:accent5>
      <a:accent6>
        <a:srgbClr val="3B57B1"/>
      </a:accent6>
      <a:hlink>
        <a:srgbClr val="8560CA"/>
      </a:hlink>
      <a:folHlink>
        <a:srgbClr val="7F7F7F"/>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4</TotalTime>
  <Words>890</Words>
  <Application>Microsoft Office PowerPoint</Application>
  <PresentationFormat>Widescreen</PresentationFormat>
  <Paragraphs>54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Modern Love</vt:lpstr>
      <vt:lpstr>The Hand</vt:lpstr>
      <vt:lpstr>SketchyVTI</vt:lpstr>
      <vt:lpstr>Energy Transfer and Transformation</vt:lpstr>
      <vt:lpstr>Energy Causes Change</vt:lpstr>
      <vt:lpstr>Carousel</vt:lpstr>
      <vt:lpstr>Carousel Example</vt:lpstr>
      <vt:lpstr>Objects Can Store Energy </vt:lpstr>
      <vt:lpstr>PowerPoint Presentation</vt:lpstr>
      <vt:lpstr>PowerPoint Presentation</vt:lpstr>
      <vt:lpstr>What Is Motion?</vt:lpstr>
      <vt:lpstr>Energy of Motion</vt:lpstr>
      <vt:lpstr>PowerPoint Presentation</vt:lpstr>
      <vt:lpstr>PowerPoint Presentation</vt:lpstr>
      <vt:lpstr>Speed</vt:lpstr>
      <vt:lpstr>Think about speed in Baseball </vt:lpstr>
      <vt:lpstr>A Ball Rolling</vt:lpstr>
      <vt:lpstr>Energy Transfer</vt:lpstr>
      <vt:lpstr>PowerPoint Presentation</vt:lpstr>
      <vt:lpstr>Light Transfers energy</vt:lpstr>
      <vt:lpstr>Sound Transfers Energy </vt:lpstr>
      <vt:lpstr>Heat Transfers Energy </vt:lpstr>
      <vt:lpstr>Electricity Transfers Electrical Energy</vt:lpstr>
      <vt:lpstr>People Transfer Energy to Improve Society</vt:lpstr>
      <vt:lpstr>Collisions Transfer Energy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Transfer and Transformation</dc:title>
  <dc:creator>Rachel Bliss</dc:creator>
  <cp:lastModifiedBy>Rachel Bliss</cp:lastModifiedBy>
  <cp:revision>2</cp:revision>
  <dcterms:created xsi:type="dcterms:W3CDTF">2020-08-31T00:31:51Z</dcterms:created>
  <dcterms:modified xsi:type="dcterms:W3CDTF">2020-08-31T00:35:55Z</dcterms:modified>
</cp:coreProperties>
</file>